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2" r:id="rId2"/>
    <p:sldId id="280" r:id="rId3"/>
    <p:sldId id="317" r:id="rId4"/>
    <p:sldId id="310" r:id="rId5"/>
    <p:sldId id="316" r:id="rId6"/>
    <p:sldId id="315" r:id="rId7"/>
    <p:sldId id="314" r:id="rId8"/>
    <p:sldId id="318" r:id="rId9"/>
    <p:sldId id="31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A"/>
    <a:srgbClr val="3D3D3D"/>
    <a:srgbClr val="425059"/>
    <a:srgbClr val="584C46"/>
    <a:srgbClr val="0000FF"/>
    <a:srgbClr val="CFD0D1"/>
    <a:srgbClr val="AEAEAF"/>
    <a:srgbClr val="F3DFBA"/>
    <a:srgbClr val="867A6C"/>
    <a:srgbClr val="A1978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53" autoAdjust="0"/>
  </p:normalViewPr>
  <p:slideViewPr>
    <p:cSldViewPr snapToGrid="0" showGuides="1">
      <p:cViewPr varScale="1">
        <p:scale>
          <a:sx n="90" d="100"/>
          <a:sy n="90" d="100"/>
        </p:scale>
        <p:origin x="108" y="4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0201CB-533D-46FD-9B8A-A7269EA9BB0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988CAB-EDB4-48F9-8434-166B457195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37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8CAB-EDB4-48F9-8434-166B457195D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9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8CAB-EDB4-48F9-8434-166B457195D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17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8CAB-EDB4-48F9-8434-166B457195D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725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8CAB-EDB4-48F9-8434-166B457195D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6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8CAB-EDB4-48F9-8434-166B457195D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137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988CAB-EDB4-48F9-8434-166B457195D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26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5B53D-226B-4CF4-9AC7-BF7890C2F655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2CE6D2-4747-4B13-B901-C0D448EC8D84}"/>
              </a:ext>
            </a:extLst>
          </p:cNvPr>
          <p:cNvSpPr txBox="1"/>
          <p:nvPr/>
        </p:nvSpPr>
        <p:spPr>
          <a:xfrm>
            <a:off x="1198669" y="2490689"/>
            <a:ext cx="9794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S5-13 </a:t>
            </a:r>
            <a:r>
              <a:rPr lang="ko-KR" altLang="en-US" sz="6000" b="1" spc="-3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노약자 기립 보조 장치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5ADE8F7E-E602-454D-9005-3DC5C24B248D}"/>
              </a:ext>
            </a:extLst>
          </p:cNvPr>
          <p:cNvSpPr/>
          <p:nvPr/>
        </p:nvSpPr>
        <p:spPr>
          <a:xfrm>
            <a:off x="838200" y="2311400"/>
            <a:ext cx="10528300" cy="2235200"/>
          </a:xfrm>
          <a:prstGeom prst="bracketPair">
            <a:avLst>
              <a:gd name="adj" fmla="val 1212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6DD55-5788-46EF-B2F4-2C87FA99E444}"/>
              </a:ext>
            </a:extLst>
          </p:cNvPr>
          <p:cNvSpPr txBox="1"/>
          <p:nvPr/>
        </p:nvSpPr>
        <p:spPr>
          <a:xfrm flipH="1">
            <a:off x="5497150" y="4798934"/>
            <a:ext cx="30856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학번 </a:t>
            </a:r>
            <a:r>
              <a:rPr lang="en-US" altLang="ko-KR" sz="2000" b="1" dirty="0"/>
              <a:t>: 2016154002  </a:t>
            </a:r>
          </a:p>
          <a:p>
            <a:r>
              <a:rPr lang="ko-KR" altLang="en-US" sz="2000" b="1" dirty="0"/>
              <a:t>이름 </a:t>
            </a:r>
            <a:r>
              <a:rPr lang="en-US" altLang="ko-KR" sz="2000" b="1" dirty="0"/>
              <a:t>: </a:t>
            </a:r>
            <a:r>
              <a:rPr lang="ko-KR" altLang="en-US" sz="2000" b="1" dirty="0"/>
              <a:t>강태화   </a:t>
            </a:r>
            <a:endParaRPr lang="en-US" altLang="ko-KR" sz="2000" b="1" dirty="0"/>
          </a:p>
          <a:p>
            <a:r>
              <a:rPr lang="ko-KR" altLang="en-US" sz="2000" b="1" dirty="0"/>
              <a:t>지도교수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전광일 교수님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EA0C43-2BF8-43C5-A676-CBE26C054D58}"/>
              </a:ext>
            </a:extLst>
          </p:cNvPr>
          <p:cNvSpPr txBox="1"/>
          <p:nvPr/>
        </p:nvSpPr>
        <p:spPr>
          <a:xfrm>
            <a:off x="3215546" y="3608002"/>
            <a:ext cx="59597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 err="1">
                <a:solidFill>
                  <a:srgbClr val="425059"/>
                </a:solidFill>
                <a:latin typeface="+mj-lt"/>
              </a:rPr>
              <a:t>Stant</a:t>
            </a:r>
            <a:r>
              <a:rPr lang="en-US" altLang="ko-KR" sz="2800" spc="-300" dirty="0">
                <a:solidFill>
                  <a:srgbClr val="425059"/>
                </a:solidFill>
                <a:latin typeface="+mj-lt"/>
              </a:rPr>
              <a:t>-up assist device for the elderly</a:t>
            </a:r>
            <a:endParaRPr lang="ko-KR" altLang="en-US" sz="2800" spc="-300" dirty="0">
              <a:solidFill>
                <a:srgbClr val="425059"/>
              </a:solidFill>
              <a:latin typeface="+mj-lt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585AA6C-7028-48AD-BF1F-A217AB6160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20" y="168453"/>
            <a:ext cx="1890613" cy="189061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64B11A1-8352-4EE8-B782-4D586915DF29}"/>
              </a:ext>
            </a:extLst>
          </p:cNvPr>
          <p:cNvSpPr txBox="1"/>
          <p:nvPr/>
        </p:nvSpPr>
        <p:spPr>
          <a:xfrm>
            <a:off x="8582845" y="4771831"/>
            <a:ext cx="298108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/>
              <a:t>S5-13 </a:t>
            </a:r>
            <a:r>
              <a:rPr lang="ko-KR" altLang="en-US" sz="2000" b="1" dirty="0"/>
              <a:t>참여 인원</a:t>
            </a:r>
            <a:br>
              <a:rPr lang="en-US" altLang="ko-KR" sz="2000" b="1" dirty="0"/>
            </a:br>
            <a:r>
              <a:rPr lang="ko-KR" altLang="en-US" sz="2000" b="1" dirty="0"/>
              <a:t>김영찬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기계설계공학과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박태연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기계설계공학과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/>
              <a:t>이성민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디자인공학부</a:t>
            </a:r>
            <a:r>
              <a:rPr lang="en-US" altLang="ko-KR" sz="2000" b="1" dirty="0"/>
              <a:t>)</a:t>
            </a:r>
          </a:p>
          <a:p>
            <a:r>
              <a:rPr lang="ko-KR" altLang="en-US" sz="2000" b="1" dirty="0" err="1"/>
              <a:t>편고은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디자인공학부</a:t>
            </a:r>
            <a:r>
              <a:rPr lang="en-US" altLang="ko-KR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671847" y="1342407"/>
            <a:ext cx="1964911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00727" y="407687"/>
            <a:ext cx="2170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336773" y="1684613"/>
            <a:ext cx="2330622" cy="584775"/>
            <a:chOff x="762000" y="1863785"/>
            <a:chExt cx="2330622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주제 소개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336773" y="2726587"/>
            <a:ext cx="3414252" cy="584775"/>
            <a:chOff x="762000" y="1863785"/>
            <a:chExt cx="3414252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26116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팀원 소개 및 역할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336773" y="3768561"/>
            <a:ext cx="3093652" cy="584775"/>
            <a:chOff x="762000" y="1863785"/>
            <a:chExt cx="3093652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2291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작품 요약 설명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336773" y="4810535"/>
            <a:ext cx="2973427" cy="584775"/>
            <a:chOff x="762000" y="1863785"/>
            <a:chExt cx="2973427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170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HW 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구조 설명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980E442-1298-40DC-A066-F554DCA43954}"/>
              </a:ext>
            </a:extLst>
          </p:cNvPr>
          <p:cNvGrpSpPr/>
          <p:nvPr/>
        </p:nvGrpSpPr>
        <p:grpSpPr>
          <a:xfrm>
            <a:off x="1337336" y="5864541"/>
            <a:ext cx="4900237" cy="584775"/>
            <a:chOff x="762000" y="1863785"/>
            <a:chExt cx="4900237" cy="58477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EAA3820-312C-411A-873F-9DF62C7961CD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73B03ECB-84FD-4994-907D-A1D769441304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42C57F-4FE8-4103-BDC7-49AEFA86A905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5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3C52C0-414F-4441-846E-F20C8F14BCBD}"/>
                </a:ext>
              </a:extLst>
            </p:cNvPr>
            <p:cNvSpPr txBox="1"/>
            <p:nvPr/>
          </p:nvSpPr>
          <p:spPr>
            <a:xfrm>
              <a:off x="1564640" y="1894265"/>
              <a:ext cx="40975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SW 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시연 </a:t>
              </a:r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(QR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코드 및 동영상</a:t>
              </a:r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)</a:t>
              </a:r>
              <a:endParaRPr lang="ko-KR" altLang="en-US" sz="2800" spc="-3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9A1E1771-71F9-402F-9975-C258EFBE12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주제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33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7AE1822-AB23-4016-9E10-903E705B4981}"/>
              </a:ext>
            </a:extLst>
          </p:cNvPr>
          <p:cNvGrpSpPr/>
          <p:nvPr/>
        </p:nvGrpSpPr>
        <p:grpSpPr>
          <a:xfrm>
            <a:off x="461337" y="1257700"/>
            <a:ext cx="2330622" cy="584775"/>
            <a:chOff x="762000" y="1863785"/>
            <a:chExt cx="2330622" cy="584775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DFEFB20-61CB-4D19-9A4D-2C6A8B832BF2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234020F3-B1A4-4B35-959E-32145E7FF1A6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9ED9316-1660-49F5-9D55-31681AD10F2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4CC2268-BBAF-4BAF-AC01-E3D7BAB6812B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>
                  <a:solidFill>
                    <a:srgbClr val="425059"/>
                  </a:solidFill>
                </a:rPr>
                <a:t>개발 배경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704BB62-0C7F-4F6B-9E1E-89B430FA2D74}"/>
              </a:ext>
            </a:extLst>
          </p:cNvPr>
          <p:cNvGrpSpPr/>
          <p:nvPr/>
        </p:nvGrpSpPr>
        <p:grpSpPr>
          <a:xfrm>
            <a:off x="461337" y="4870206"/>
            <a:ext cx="2330622" cy="584775"/>
            <a:chOff x="762000" y="1863785"/>
            <a:chExt cx="2330622" cy="584775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161FEEB-004F-4503-BFE6-E3A6D0DB20F2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5025B9DB-4BD5-4A98-BF21-2C797F4ACB7B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BC4802-B6A9-4C11-AB84-7619DB481CF8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484B69-FDE2-41B8-AFDF-1476D11766A4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>
                  <a:solidFill>
                    <a:srgbClr val="425059"/>
                  </a:solidFill>
                </a:rPr>
                <a:t>기대 효과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C1CC588-3724-44BC-AF00-7E33003449DC}"/>
              </a:ext>
            </a:extLst>
          </p:cNvPr>
          <p:cNvGrpSpPr/>
          <p:nvPr/>
        </p:nvGrpSpPr>
        <p:grpSpPr>
          <a:xfrm>
            <a:off x="461337" y="3016010"/>
            <a:ext cx="2330622" cy="584775"/>
            <a:chOff x="762000" y="1863785"/>
            <a:chExt cx="2330622" cy="584775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B414BCDB-B219-4F25-BE65-6C1A7F1999F2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D3F820A7-CD68-4CC0-AC73-BB186A4F1815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3DEDA5F-4B6F-4261-BEB9-C3B229FAC03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C693178-439F-4EC9-8BDB-1AF8B24B7704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spc="-300" dirty="0">
                  <a:solidFill>
                    <a:srgbClr val="425059"/>
                  </a:solidFill>
                </a:rPr>
                <a:t>개발 목표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7F4A4827-4E8B-4206-AEDD-74112992553C}"/>
              </a:ext>
            </a:extLst>
          </p:cNvPr>
          <p:cNvSpPr txBox="1"/>
          <p:nvPr/>
        </p:nvSpPr>
        <p:spPr>
          <a:xfrm>
            <a:off x="1263977" y="1878715"/>
            <a:ext cx="10222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고령화가 지속적으로 심화되는 현 시대에서 보조기구에 대한 수요 증가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점차 대두되는 보조기구의 필요성 및  시장가능성에  대하여  주목함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3E5543-073F-4E4F-85F2-6F66438332D4}"/>
              </a:ext>
            </a:extLst>
          </p:cNvPr>
          <p:cNvSpPr txBox="1"/>
          <p:nvPr/>
        </p:nvSpPr>
        <p:spPr>
          <a:xfrm>
            <a:off x="1263977" y="3662274"/>
            <a:ext cx="10222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노약자들의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</a:t>
            </a:r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기립을 돕기 위한 보조 장치를 개발하고 이에 맞는 적절한 제품을 설계 및 제작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보조장치에 대한 직관적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편리성 높은 사용 설명서 웹페이지 를 통한 사후 지원 제공 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747F915-48A2-443B-9780-11213FEC5D49}"/>
              </a:ext>
            </a:extLst>
          </p:cNvPr>
          <p:cNvSpPr txBox="1"/>
          <p:nvPr/>
        </p:nvSpPr>
        <p:spPr>
          <a:xfrm>
            <a:off x="1263977" y="5454981"/>
            <a:ext cx="10222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넘어짐으로 인한 사고 및 뇌졸중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뇌출혈 등의 심각한 부상 또는 뼈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관절의 손상을 방지할 수 있음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</a:p>
          <a:p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또한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간편한 사용 방법 제공 및 직관적인 디자인을 통하여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 </a:t>
            </a:r>
            <a:r>
              <a:rPr lang="ko-KR" altLang="en-US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사용이 용이하도록 함</a:t>
            </a:r>
            <a:r>
              <a:rPr lang="en-US" altLang="ko-KR" sz="2000" b="1" spc="-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124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C6A88C-521D-4F4F-9EB6-B2461850F5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팀원 소개 및 역할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78D037B4-8FD4-4D34-8F97-551CD0184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73472"/>
              </p:ext>
            </p:extLst>
          </p:nvPr>
        </p:nvGraphicFramePr>
        <p:xfrm>
          <a:off x="573024" y="1133397"/>
          <a:ext cx="11045952" cy="5548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992">
                  <a:extLst>
                    <a:ext uri="{9D8B030D-6E8A-4147-A177-3AD203B41FA5}">
                      <a16:colId xmlns:a16="http://schemas.microsoft.com/office/drawing/2014/main" val="2369970495"/>
                    </a:ext>
                  </a:extLst>
                </a:gridCol>
                <a:gridCol w="1840992">
                  <a:extLst>
                    <a:ext uri="{9D8B030D-6E8A-4147-A177-3AD203B41FA5}">
                      <a16:colId xmlns:a16="http://schemas.microsoft.com/office/drawing/2014/main" val="1485828204"/>
                    </a:ext>
                  </a:extLst>
                </a:gridCol>
                <a:gridCol w="1840992">
                  <a:extLst>
                    <a:ext uri="{9D8B030D-6E8A-4147-A177-3AD203B41FA5}">
                      <a16:colId xmlns:a16="http://schemas.microsoft.com/office/drawing/2014/main" val="2975075919"/>
                    </a:ext>
                  </a:extLst>
                </a:gridCol>
                <a:gridCol w="1840992">
                  <a:extLst>
                    <a:ext uri="{9D8B030D-6E8A-4147-A177-3AD203B41FA5}">
                      <a16:colId xmlns:a16="http://schemas.microsoft.com/office/drawing/2014/main" val="1986103309"/>
                    </a:ext>
                  </a:extLst>
                </a:gridCol>
                <a:gridCol w="1840992">
                  <a:extLst>
                    <a:ext uri="{9D8B030D-6E8A-4147-A177-3AD203B41FA5}">
                      <a16:colId xmlns:a16="http://schemas.microsoft.com/office/drawing/2014/main" val="4019315003"/>
                    </a:ext>
                  </a:extLst>
                </a:gridCol>
                <a:gridCol w="1840992">
                  <a:extLst>
                    <a:ext uri="{9D8B030D-6E8A-4147-A177-3AD203B41FA5}">
                      <a16:colId xmlns:a16="http://schemas.microsoft.com/office/drawing/2014/main" val="2280855605"/>
                    </a:ext>
                  </a:extLst>
                </a:gridCol>
              </a:tblGrid>
              <a:tr h="94013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/>
                    </a:p>
                    <a:p>
                      <a:pPr algn="ctr" latinLnBrk="1"/>
                      <a:r>
                        <a:rPr lang="ko-KR" altLang="en-US"/>
                        <a:t>강태화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/>
                        <a:t>김영찬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박태연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/>
                        <a:t>이성민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편고은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09869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latinLnBrk="1"/>
                      <a:endParaRPr lang="en-US" altLang="ko-KR" b="1"/>
                    </a:p>
                    <a:p>
                      <a:pPr algn="ctr" latinLnBrk="1"/>
                      <a:r>
                        <a:rPr lang="ko-KR" altLang="en-US" b="1"/>
                        <a:t>자료수집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Django</a:t>
                      </a:r>
                      <a:r>
                        <a:rPr lang="ko-KR" altLang="en-US" sz="1200" b="1" dirty="0"/>
                        <a:t> 프레임워크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파이썬 모듈 조사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QR</a:t>
                      </a:r>
                      <a:r>
                        <a:rPr lang="ko-KR" altLang="en-US" sz="1200" b="1" dirty="0"/>
                        <a:t>코드 규격</a:t>
                      </a:r>
                      <a:endParaRPr lang="en-US" altLang="ko-KR" sz="1200" b="1" dirty="0"/>
                    </a:p>
                    <a:p>
                      <a:pPr latinLnBrk="1"/>
                      <a:br>
                        <a:rPr lang="en-US" altLang="ko-KR" sz="1200" b="1" dirty="0"/>
                      </a:b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en-US" altLang="ko-KR" sz="1200" b="1" dirty="0" err="1"/>
                        <a:t>Soild</a:t>
                      </a:r>
                      <a:r>
                        <a:rPr lang="en-US" altLang="ko-KR" sz="1200" b="1" dirty="0"/>
                        <a:t> works </a:t>
                      </a:r>
                      <a:r>
                        <a:rPr lang="ko-KR" altLang="en-US" sz="1200" b="1" dirty="0"/>
                        <a:t>조사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모형 제작 형태 구상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부품 가공 업체 </a:t>
                      </a:r>
                      <a:r>
                        <a:rPr lang="ko-KR" altLang="en-US" sz="1200" b="1" dirty="0" err="1"/>
                        <a:t>컨택</a:t>
                      </a:r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Ansys </a:t>
                      </a:r>
                      <a:r>
                        <a:rPr lang="ko-KR" altLang="en-US" sz="1200" b="1" dirty="0"/>
                        <a:t>조사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제품 성능 </a:t>
                      </a:r>
                      <a:r>
                        <a:rPr lang="en-US" altLang="ko-KR" sz="1200" b="1" dirty="0"/>
                        <a:t>&amp; </a:t>
                      </a:r>
                      <a:r>
                        <a:rPr lang="ko-KR" altLang="en-US" sz="1200" b="1" dirty="0"/>
                        <a:t>안정성 검사에 사용 가능한 추가적인 프로그램 조사</a:t>
                      </a:r>
                      <a:endParaRPr lang="en-US" altLang="ko-KR" sz="1200" b="1" dirty="0"/>
                    </a:p>
                    <a:p>
                      <a:pPr latinLnBrk="1"/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실용성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측면 디자인 조사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예상 사용자 관점 고려</a:t>
                      </a:r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심미성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측면 디자인 조사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상업성 측면 디자인 조사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233374"/>
                  </a:ext>
                </a:extLst>
              </a:tr>
              <a:tr h="1290426">
                <a:tc>
                  <a:txBody>
                    <a:bodyPr/>
                    <a:lstStyle/>
                    <a:p>
                      <a:pPr algn="ctr" latinLnBrk="1"/>
                      <a:endParaRPr lang="en-US" altLang="ko-KR" b="1"/>
                    </a:p>
                    <a:p>
                      <a:pPr algn="ctr" latinLnBrk="1"/>
                      <a:r>
                        <a:rPr lang="ko-KR" altLang="en-US" b="1"/>
                        <a:t>설계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기기 정보 및 사용자 정보 연동 구성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모바일 사양에도 맞게 최적화 작업</a:t>
                      </a:r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랜딩기어 공차 확인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모형 취합 전 부품 도면과 비교 검수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제작 전 </a:t>
                      </a:r>
                      <a:r>
                        <a:rPr lang="en-US" altLang="ko-KR" sz="1200" b="1" dirty="0"/>
                        <a:t>HW, SW,</a:t>
                      </a:r>
                      <a:r>
                        <a:rPr lang="ko-KR" altLang="en-US" sz="1200" b="1" dirty="0"/>
                        <a:t> 디자인 최종 확인 후 추진</a:t>
                      </a:r>
                      <a:endParaRPr lang="en-US" altLang="ko-KR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베어링 공차 확인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분석 시료 재확인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제작 전 성능 및 안정성 관련 정리 후 내용 공유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기립</a:t>
                      </a:r>
                      <a:r>
                        <a:rPr lang="en-US" altLang="ko-KR" sz="1200" b="1" dirty="0"/>
                        <a:t>&amp;</a:t>
                      </a:r>
                      <a:r>
                        <a:rPr lang="ko-KR" altLang="en-US" sz="1200" b="1" dirty="0"/>
                        <a:t>상하 기능에 적용 가능한 디자인 선별</a:t>
                      </a:r>
                      <a:endParaRPr lang="en-US" altLang="ko-KR" sz="1200" b="1" dirty="0"/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디자인 인터페이스 설계 및 모델링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작업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예상 사용자 및 타 학과 학우</a:t>
                      </a:r>
                      <a:r>
                        <a:rPr lang="en-US" altLang="ko-KR" sz="1200" b="1" dirty="0"/>
                        <a:t>&amp;</a:t>
                      </a:r>
                      <a:r>
                        <a:rPr lang="ko-KR" altLang="en-US" sz="1200" b="1" dirty="0"/>
                        <a:t>기타 여론 조사 및 취합</a:t>
                      </a:r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정리 후 디자인 선별 및 모델링 작업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25272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algn="ctr" latinLnBrk="1"/>
                      <a:endParaRPr lang="en-US" altLang="ko-KR" b="1"/>
                    </a:p>
                    <a:p>
                      <a:pPr algn="ctr" latinLnBrk="1"/>
                      <a:r>
                        <a:rPr lang="ko-KR" altLang="en-US" b="1"/>
                        <a:t>구현</a:t>
                      </a:r>
                      <a:endParaRPr lang="ko-KR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QR</a:t>
                      </a:r>
                      <a:r>
                        <a:rPr lang="ko-KR" altLang="en-US" sz="1200" b="1" dirty="0"/>
                        <a:t>코드를 통한 제품 웹페이지 접속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랜딩기어 가공 제작 및 제품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베어링 및 금속시료 분석 및 제품 제작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기능 측면 제품 디자인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b="1" dirty="0"/>
                    </a:p>
                    <a:p>
                      <a:pPr latinLnBrk="1"/>
                      <a:r>
                        <a:rPr lang="en-US" altLang="ko-KR" sz="1200" b="1" dirty="0"/>
                        <a:t>- </a:t>
                      </a:r>
                      <a:r>
                        <a:rPr lang="ko-KR" altLang="en-US" sz="1200" b="1" dirty="0"/>
                        <a:t>심미성 측면 제품 디자인 적용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786857"/>
                  </a:ext>
                </a:extLst>
              </a:tr>
              <a:tr h="940135"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테스트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/>
                        <a:t>- </a:t>
                      </a:r>
                      <a:r>
                        <a:rPr lang="ko-KR" altLang="en-US" sz="1400" b="1" dirty="0"/>
                        <a:t>장비 작동 </a:t>
                      </a:r>
                      <a:r>
                        <a:rPr lang="en-US" altLang="ko-KR" sz="1400" b="1" dirty="0"/>
                        <a:t>/ </a:t>
                      </a:r>
                      <a:r>
                        <a:rPr lang="ko-KR" altLang="en-US" sz="1400" b="1" dirty="0"/>
                        <a:t>제어 테스트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b="1" dirty="0"/>
                        <a:t>- </a:t>
                      </a:r>
                      <a:r>
                        <a:rPr lang="ko-KR" altLang="en-US" sz="1400" b="1" dirty="0"/>
                        <a:t>실용</a:t>
                      </a:r>
                      <a:r>
                        <a:rPr lang="en-US" altLang="ko-KR" sz="1400" b="1" dirty="0"/>
                        <a:t>&amp;</a:t>
                      </a:r>
                      <a:r>
                        <a:rPr lang="ko-KR" altLang="en-US" sz="1400" b="1" dirty="0"/>
                        <a:t>심미적 측면 디자인 최종 결정</a:t>
                      </a:r>
                      <a:endParaRPr lang="en-US" altLang="ko-KR" sz="1400" b="1" dirty="0"/>
                    </a:p>
                    <a:p>
                      <a:pPr latinLnBrk="1"/>
                      <a:r>
                        <a:rPr lang="en-US" altLang="ko-KR" sz="1400" b="1" dirty="0"/>
                        <a:t>- </a:t>
                      </a:r>
                      <a:r>
                        <a:rPr lang="ko-KR" altLang="en-US" sz="1400" b="1" dirty="0"/>
                        <a:t>통합테스트</a:t>
                      </a:r>
                      <a:r>
                        <a:rPr lang="en-US" altLang="ko-KR" sz="1400" b="1" dirty="0"/>
                        <a:t> / </a:t>
                      </a:r>
                      <a:r>
                        <a:rPr lang="ko-KR" altLang="en-US" sz="1400" b="1" dirty="0"/>
                        <a:t>유지보수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895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17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그림 90">
            <a:extLst>
              <a:ext uri="{FF2B5EF4-FFF2-40B4-BE49-F238E27FC236}">
                <a16:creationId xmlns:a16="http://schemas.microsoft.com/office/drawing/2014/main" id="{BAB0F972-D365-AEE5-A1FE-40AE361F2B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작품 요약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33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3.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3" name="그림 52" descr="종이클립이(가) 표시된 사진&#10;&#10;자동 생성된 설명">
            <a:extLst>
              <a:ext uri="{FF2B5EF4-FFF2-40B4-BE49-F238E27FC236}">
                <a16:creationId xmlns:a16="http://schemas.microsoft.com/office/drawing/2014/main" id="{E9CB0B6D-BEDB-7EE9-BFB3-201A12C8E75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0" y="2249034"/>
            <a:ext cx="2555458" cy="191659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750C5888-DC24-006F-C928-DB88DEFD34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72" y="1769695"/>
            <a:ext cx="1051035" cy="105103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28B96BC-167A-CE98-E573-D125D20F07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908" y="4206991"/>
            <a:ext cx="1792183" cy="17921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447E62A-6C39-B238-A51A-09FA9AAD685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037" y="1198165"/>
            <a:ext cx="2490169" cy="249016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921B3BFF-BADD-97AE-EACC-95C58ED9086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523" y="2470703"/>
            <a:ext cx="1657454" cy="165745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4A52EE4-5AB1-AE3B-3752-61F94A5BC238}"/>
              </a:ext>
            </a:extLst>
          </p:cNvPr>
          <p:cNvSpPr txBox="1"/>
          <p:nvPr/>
        </p:nvSpPr>
        <p:spPr>
          <a:xfrm>
            <a:off x="4991881" y="6234625"/>
            <a:ext cx="272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기기 작동 </a:t>
            </a:r>
            <a:r>
              <a:rPr lang="en-US" altLang="ko-KR" b="1" dirty="0"/>
              <a:t>(</a:t>
            </a:r>
            <a:r>
              <a:rPr lang="ko-KR" altLang="en-US" b="1" dirty="0"/>
              <a:t>상승 및</a:t>
            </a:r>
            <a:r>
              <a:rPr lang="en-US" altLang="ko-KR" b="1" dirty="0"/>
              <a:t> </a:t>
            </a:r>
            <a:r>
              <a:rPr lang="ko-KR" altLang="en-US" b="1" dirty="0"/>
              <a:t>하강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E7D507-13AF-5900-AA2E-1F908AFADD93}"/>
              </a:ext>
            </a:extLst>
          </p:cNvPr>
          <p:cNvSpPr txBox="1"/>
          <p:nvPr/>
        </p:nvSpPr>
        <p:spPr>
          <a:xfrm>
            <a:off x="9435611" y="4310023"/>
            <a:ext cx="1923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웹페이지 관리자</a:t>
            </a:r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E8B82E88-2990-06BE-4C77-0B2DDF42AE83}"/>
              </a:ext>
            </a:extLst>
          </p:cNvPr>
          <p:cNvSpPr/>
          <p:nvPr/>
        </p:nvSpPr>
        <p:spPr>
          <a:xfrm>
            <a:off x="3020698" y="2989406"/>
            <a:ext cx="1652113" cy="217925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2836CB58-C203-098B-7A18-ABAE1346728D}"/>
              </a:ext>
            </a:extLst>
          </p:cNvPr>
          <p:cNvSpPr/>
          <p:nvPr/>
        </p:nvSpPr>
        <p:spPr>
          <a:xfrm rot="1720467">
            <a:off x="3006447" y="4403855"/>
            <a:ext cx="2131772" cy="224680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895A6AC-AD3D-7886-1A4E-20B367A3A120}"/>
              </a:ext>
            </a:extLst>
          </p:cNvPr>
          <p:cNvSpPr txBox="1"/>
          <p:nvPr/>
        </p:nvSpPr>
        <p:spPr>
          <a:xfrm>
            <a:off x="5805207" y="3570053"/>
            <a:ext cx="1201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웹페이지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F6E6415-6922-158E-796A-4E79444FBF53}"/>
              </a:ext>
            </a:extLst>
          </p:cNvPr>
          <p:cNvSpPr txBox="1"/>
          <p:nvPr/>
        </p:nvSpPr>
        <p:spPr>
          <a:xfrm>
            <a:off x="1122730" y="4258507"/>
            <a:ext cx="1966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보조기기 사용자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A73716C-A2D5-2083-C06B-FDC68697C953}"/>
              </a:ext>
            </a:extLst>
          </p:cNvPr>
          <p:cNvSpPr txBox="1"/>
          <p:nvPr/>
        </p:nvSpPr>
        <p:spPr>
          <a:xfrm>
            <a:off x="3319170" y="3360940"/>
            <a:ext cx="1254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QR </a:t>
            </a:r>
            <a:r>
              <a:rPr lang="ko-KR" altLang="en-US" b="1" dirty="0"/>
              <a:t>코드</a:t>
            </a:r>
            <a:endParaRPr lang="ko-KR" altLang="en-US" sz="16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9F1E88C-C0F2-0B1E-FC95-131CE4F10B32}"/>
              </a:ext>
            </a:extLst>
          </p:cNvPr>
          <p:cNvSpPr txBox="1"/>
          <p:nvPr/>
        </p:nvSpPr>
        <p:spPr>
          <a:xfrm>
            <a:off x="3262495" y="4870475"/>
            <a:ext cx="165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버튼 입력</a:t>
            </a:r>
            <a:endParaRPr lang="ko-KR" altLang="en-US" sz="1600" b="1" dirty="0"/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F465963A-F2A4-4192-F118-89FF0BE0BA85}"/>
              </a:ext>
            </a:extLst>
          </p:cNvPr>
          <p:cNvSpPr/>
          <p:nvPr/>
        </p:nvSpPr>
        <p:spPr>
          <a:xfrm rot="2086142">
            <a:off x="7704726" y="2395362"/>
            <a:ext cx="1602374" cy="223242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9147E0FF-7FDE-5EBD-8205-876C6EF9812E}"/>
              </a:ext>
            </a:extLst>
          </p:cNvPr>
          <p:cNvSpPr/>
          <p:nvPr/>
        </p:nvSpPr>
        <p:spPr>
          <a:xfrm rot="12812358">
            <a:off x="7832363" y="3115583"/>
            <a:ext cx="1699806" cy="226023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580234A-F1BD-4344-7D03-9FDD871E243D}"/>
              </a:ext>
            </a:extLst>
          </p:cNvPr>
          <p:cNvSpPr txBox="1"/>
          <p:nvPr/>
        </p:nvSpPr>
        <p:spPr>
          <a:xfrm>
            <a:off x="8403483" y="1958398"/>
            <a:ext cx="1652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Request</a:t>
            </a:r>
            <a:endParaRPr lang="ko-KR" altLang="en-US" sz="16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ABD77FD-5510-5828-E860-DA4F7A58D03E}"/>
              </a:ext>
            </a:extLst>
          </p:cNvPr>
          <p:cNvSpPr txBox="1"/>
          <p:nvPr/>
        </p:nvSpPr>
        <p:spPr>
          <a:xfrm>
            <a:off x="7750208" y="3489709"/>
            <a:ext cx="1652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Response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4995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9A1E1771-71F9-402F-9975-C258EFBE12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HW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구조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33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4.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666984-455B-06D8-8456-210A512F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44" y="1256454"/>
            <a:ext cx="4669792" cy="23675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그림 7" descr="텍스트, 실내, 혼잡한이(가) 표시된 사진&#10;&#10;자동 생성된 설명">
            <a:extLst>
              <a:ext uri="{FF2B5EF4-FFF2-40B4-BE49-F238E27FC236}">
                <a16:creationId xmlns:a16="http://schemas.microsoft.com/office/drawing/2014/main" id="{298BE8EC-8F22-DF3C-9665-0AA4F81A3EB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07" y="1170627"/>
            <a:ext cx="2649154" cy="25839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 descr="실내이(가) 표시된 사진&#10;&#10;자동 생성된 설명">
            <a:extLst>
              <a:ext uri="{FF2B5EF4-FFF2-40B4-BE49-F238E27FC236}">
                <a16:creationId xmlns:a16="http://schemas.microsoft.com/office/drawing/2014/main" id="{F007FF11-3F76-FB85-D485-CDEDFB91D1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562" y="1176719"/>
            <a:ext cx="2306515" cy="2306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58C11F-D375-6EF0-3AF5-6466DD53D6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851" y="3703023"/>
            <a:ext cx="766584" cy="76658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05926F7-A4AF-BC88-A751-7DDE50EC41E4}"/>
              </a:ext>
            </a:extLst>
          </p:cNvPr>
          <p:cNvSpPr/>
          <p:nvPr/>
        </p:nvSpPr>
        <p:spPr>
          <a:xfrm rot="14771785">
            <a:off x="9823220" y="2684740"/>
            <a:ext cx="1838563" cy="25249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B00ED2-4CDB-A965-F2D7-2596A8BB8EE6}"/>
              </a:ext>
            </a:extLst>
          </p:cNvPr>
          <p:cNvSpPr/>
          <p:nvPr/>
        </p:nvSpPr>
        <p:spPr>
          <a:xfrm>
            <a:off x="10026504" y="3897628"/>
            <a:ext cx="706315" cy="32783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QR</a:t>
            </a:r>
            <a:endParaRPr lang="ko-KR" altLang="en-US" dirty="0"/>
          </a:p>
        </p:txBody>
      </p:sp>
      <p:pic>
        <p:nvPicPr>
          <p:cNvPr id="18" name="그림 17" descr="사람, 조각이(가) 표시된 사진&#10;&#10;자동 생성된 설명">
            <a:extLst>
              <a:ext uri="{FF2B5EF4-FFF2-40B4-BE49-F238E27FC236}">
                <a16:creationId xmlns:a16="http://schemas.microsoft.com/office/drawing/2014/main" id="{CAD341FF-0087-6807-035E-011BC5501B2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271" y="3904997"/>
            <a:ext cx="2613981" cy="29270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C566A97-C835-115F-6178-F0460C2F9150}"/>
              </a:ext>
            </a:extLst>
          </p:cNvPr>
          <p:cNvSpPr/>
          <p:nvPr/>
        </p:nvSpPr>
        <p:spPr>
          <a:xfrm>
            <a:off x="5610123" y="2319205"/>
            <a:ext cx="863070" cy="298939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굽음 20">
            <a:extLst>
              <a:ext uri="{FF2B5EF4-FFF2-40B4-BE49-F238E27FC236}">
                <a16:creationId xmlns:a16="http://schemas.microsoft.com/office/drawing/2014/main" id="{77F78C27-EE40-E20C-C10C-1B82FA4CF0B5}"/>
              </a:ext>
            </a:extLst>
          </p:cNvPr>
          <p:cNvSpPr/>
          <p:nvPr/>
        </p:nvSpPr>
        <p:spPr>
          <a:xfrm rot="10800000">
            <a:off x="6246250" y="4327937"/>
            <a:ext cx="1571225" cy="1460495"/>
          </a:xfrm>
          <a:prstGeom prst="bentArrow">
            <a:avLst>
              <a:gd name="adj1" fmla="val 9483"/>
              <a:gd name="adj2" fmla="val 20893"/>
              <a:gd name="adj3" fmla="val 25000"/>
              <a:gd name="adj4" fmla="val 4375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B621BA-FA3E-C1E3-63A6-94CC2B3868A6}"/>
              </a:ext>
            </a:extLst>
          </p:cNvPr>
          <p:cNvSpPr/>
          <p:nvPr/>
        </p:nvSpPr>
        <p:spPr>
          <a:xfrm>
            <a:off x="265638" y="1069567"/>
            <a:ext cx="1151037" cy="385724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9E9EA"/>
                </a:solidFill>
              </a:rPr>
              <a:t>1. </a:t>
            </a:r>
            <a:r>
              <a:rPr lang="ko-KR" altLang="en-US" b="1" dirty="0">
                <a:solidFill>
                  <a:srgbClr val="E9E9EA"/>
                </a:solidFill>
              </a:rPr>
              <a:t>제작도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5626B8-C4DB-971E-A281-F5B079A0015C}"/>
              </a:ext>
            </a:extLst>
          </p:cNvPr>
          <p:cNvSpPr/>
          <p:nvPr/>
        </p:nvSpPr>
        <p:spPr>
          <a:xfrm>
            <a:off x="6390577" y="1069567"/>
            <a:ext cx="1151037" cy="385724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9E9EA"/>
                </a:solidFill>
              </a:rPr>
              <a:t>2. Proto</a:t>
            </a:r>
            <a:endParaRPr lang="ko-KR" altLang="en-US" b="1" dirty="0">
              <a:solidFill>
                <a:srgbClr val="E9E9EA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20C6C0-B213-F598-EB6B-965B1FC355AC}"/>
              </a:ext>
            </a:extLst>
          </p:cNvPr>
          <p:cNvSpPr/>
          <p:nvPr/>
        </p:nvSpPr>
        <p:spPr>
          <a:xfrm>
            <a:off x="2470036" y="3884893"/>
            <a:ext cx="1097412" cy="443044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9E9EA"/>
                </a:solidFill>
              </a:rPr>
              <a:t>3. </a:t>
            </a:r>
            <a:r>
              <a:rPr lang="ko-KR" altLang="en-US" b="1" dirty="0">
                <a:solidFill>
                  <a:srgbClr val="E9E9EA"/>
                </a:solidFill>
              </a:rPr>
              <a:t>최종</a:t>
            </a:r>
          </a:p>
        </p:txBody>
      </p:sp>
    </p:spTree>
    <p:extLst>
      <p:ext uri="{BB962C8B-B14F-4D97-AF65-F5344CB8AC3E}">
        <p14:creationId xmlns:p14="http://schemas.microsoft.com/office/powerpoint/2010/main" val="186188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9A1E1771-71F9-402F-9975-C258EFBE12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SW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시연 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(QR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코드</a:t>
            </a:r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33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5.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690634-55D1-AD77-1328-73645BA0A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59" y="1377799"/>
            <a:ext cx="5246806" cy="51301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3258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70">
            <a:extLst>
              <a:ext uri="{FF2B5EF4-FFF2-40B4-BE49-F238E27FC236}">
                <a16:creationId xmlns:a16="http://schemas.microsoft.com/office/drawing/2014/main" id="{9A1E1771-71F9-402F-9975-C258EFBE12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SW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시연 동영상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333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5.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S5-13 강태화 5차 작품 시연 영상 (PC)">
            <a:hlinkClick r:id="" action="ppaction://media"/>
            <a:extLst>
              <a:ext uri="{FF2B5EF4-FFF2-40B4-BE49-F238E27FC236}">
                <a16:creationId xmlns:a16="http://schemas.microsoft.com/office/drawing/2014/main" id="{2AE4EC5A-404E-6184-6B1B-92428D2C7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85474" y="1688914"/>
            <a:ext cx="4703087" cy="41219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S5-13 강태화 5차 작품 시연 영상 (모바일)">
            <a:hlinkClick r:id="" action="ppaction://media"/>
            <a:extLst>
              <a:ext uri="{FF2B5EF4-FFF2-40B4-BE49-F238E27FC236}">
                <a16:creationId xmlns:a16="http://schemas.microsoft.com/office/drawing/2014/main" id="{7220307E-7AC6-F7C6-B3F0-F614E4ADF62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23059" y="1586806"/>
            <a:ext cx="3058976" cy="43262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10D6CD7-051D-9FA3-B72D-1BED9A49E36F}"/>
              </a:ext>
            </a:extLst>
          </p:cNvPr>
          <p:cNvSpPr/>
          <p:nvPr/>
        </p:nvSpPr>
        <p:spPr>
          <a:xfrm>
            <a:off x="8116435" y="6171185"/>
            <a:ext cx="1151037" cy="385724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9E9EA"/>
                </a:solidFill>
              </a:rPr>
              <a:t>2. PC</a:t>
            </a:r>
            <a:endParaRPr lang="ko-KR" altLang="en-US" b="1" dirty="0">
              <a:solidFill>
                <a:srgbClr val="E9E9EA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D1927B-452F-8DE2-7E33-DD9070FD4F16}"/>
              </a:ext>
            </a:extLst>
          </p:cNvPr>
          <p:cNvSpPr/>
          <p:nvPr/>
        </p:nvSpPr>
        <p:spPr>
          <a:xfrm>
            <a:off x="3003369" y="6157174"/>
            <a:ext cx="1151037" cy="385724"/>
          </a:xfrm>
          <a:prstGeom prst="rect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E9E9EA"/>
                </a:solidFill>
              </a:rPr>
              <a:t>1. </a:t>
            </a:r>
            <a:r>
              <a:rPr lang="ko-KR" altLang="en-US" b="1" dirty="0">
                <a:solidFill>
                  <a:srgbClr val="E9E9EA"/>
                </a:solidFill>
              </a:rPr>
              <a:t>모바일</a:t>
            </a:r>
          </a:p>
        </p:txBody>
      </p:sp>
    </p:spTree>
    <p:extLst>
      <p:ext uri="{BB962C8B-B14F-4D97-AF65-F5344CB8AC3E}">
        <p14:creationId xmlns:p14="http://schemas.microsoft.com/office/powerpoint/2010/main" val="412918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7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2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93F09BDD-612E-4BB1-A14E-A5ABEB3D64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E14A5F-DE91-4391-80A1-BA45302AC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48" y="-245471"/>
            <a:ext cx="10386504" cy="73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6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446</Words>
  <Application>Microsoft Office PowerPoint</Application>
  <PresentationFormat>와이드스크린</PresentationFormat>
  <Paragraphs>130</Paragraphs>
  <Slides>9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Kang Taehwa</cp:lastModifiedBy>
  <cp:revision>437</cp:revision>
  <dcterms:created xsi:type="dcterms:W3CDTF">2020-05-25T00:38:46Z</dcterms:created>
  <dcterms:modified xsi:type="dcterms:W3CDTF">2022-09-01T03:41:29Z</dcterms:modified>
</cp:coreProperties>
</file>